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9" r:id="rId4"/>
    <p:sldId id="257" r:id="rId5"/>
    <p:sldId id="263" r:id="rId6"/>
    <p:sldId id="258" r:id="rId7"/>
    <p:sldId id="265" r:id="rId8"/>
    <p:sldId id="268" r:id="rId9"/>
    <p:sldId id="267" r:id="rId10"/>
    <p:sldId id="260" r:id="rId11"/>
    <p:sldId id="269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DA6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jpeg>
</file>

<file path=ppt/media/image6.jpe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F34ED-94A3-B919-10AE-3BFBF327A6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C2363-47FD-C30C-6D5A-34989B2048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3A58A-7C63-F8EE-EE45-2E5ED8F7B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2FCE2-0569-5972-0FF5-A6BE6F986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77A68-52CF-9A7C-9C11-0DEA424BA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22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C4756-C070-4FA9-B581-17E430F72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1BD1C8-4ECA-0B52-608B-0E90B146F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E3A1F-C16E-BA71-9A32-C7C1F1574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AB67C-B9CD-225E-BCCE-00B1BD71C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7D983-1E3E-5BC1-59F8-DF8676A33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53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C1403C-232B-5970-4D62-613F295472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B4D32-CC2E-997F-10F4-2A5F09EE6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EE847-6D5E-B010-EB43-7F9F654A1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AFEB12-990F-019B-7FDB-BB23015D5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F5DE96-4EBA-A1F6-A623-DCDEFA3C0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0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7E3C6-5288-57D6-429F-62F500F2A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5E283-6969-3234-C2B3-D4A0E277F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9C26E-35F0-3FB7-2A97-1637A69C3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A5EAE-4AD2-4D0F-C008-D47271CED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C464E-2FBA-F829-EF2A-555126CA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862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7822D-4CFE-5D74-4E63-66261FE8E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3E5255-5EB1-0C9E-80C2-D319D4C5C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29A4F-3FAA-FDE6-C68A-05B1DDACF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B447B-C195-0E5B-F559-59EF12EEB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3C2CD-224D-100F-4722-5866CC81F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09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F7701-2E33-9614-F8DE-9EE050A17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7ED7B5-B12E-8BC7-940E-E7BCB12461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0C093B-84ED-DAB3-D674-8D9B76F84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6B682-43CC-82DC-6D2F-CC02DD5D9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C27CE-E9C1-D550-C127-A17381CA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75EE6-5B1C-7889-67F3-6B6C814D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96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145B0-9C18-B677-7D34-241A8742B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22506-F3E4-9E4C-BB2A-AC9B3BF461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43A15C-643C-0998-43F6-79D6DD24CB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224679-5FFC-E117-0D9A-77922AAEBF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5A11B9-F829-80D0-0425-FB8571869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EBE879-FABA-DCDD-3268-CB648035F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7B42F4-DC30-2095-8934-D68DD705F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72A4CE-03D5-B689-D67D-FCF411242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35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B7A58-3C71-F415-1E3A-576FB7E5E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E9F51-73A0-2A85-0C6C-1CF716621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728CEB-F169-9B3C-A28F-E7A686418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C645DE-ED1E-5B62-2820-A1D393062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51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E473DC-A6D6-663B-0790-41CCFB835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B84BDE-0A86-577B-1A00-11420BFE7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5E5E5-8213-295C-4D65-782028D6A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05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3849C-9277-39B4-0FC0-40D0A169A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5ED28-5EB7-2D51-CA26-1805500FC6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F0FCD9-BA3E-B675-2F76-5595B9199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D80E1-4BC3-A35F-4EE5-844471229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AE8A03-374E-B8CB-A862-AF3D3C03A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13B65-5671-A124-3204-4D7913C74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334D4-2EDC-C815-B83E-976DF9E38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397425-6542-BEF6-440B-3A46F17A3E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EDA51-57D0-A9C8-4B25-3C7B3031F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45E5D-7740-E031-2A96-CB04A3674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AC818-C208-90F7-54BE-DC912BEA8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5BB879-1E1D-AADA-1B64-2ACCF68CB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675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858817-1C9C-935D-F2A7-9FE9D268A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D914E-3AD3-70CF-F9A2-77B4493E27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5E038B-4C1B-2BA7-E2DD-B80F635F5B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4FA0E-1D70-4F0F-826F-279ED4776504}" type="datetimeFigureOut">
              <a:rPr lang="en-US" smtClean="0"/>
              <a:t>2/15/2024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0A214-5CE2-A798-2F4E-D2B1E7BBE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9D157-EFD4-7977-B31F-17CB7D0B73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B0D56-B6AC-45BE-A74F-42C4020D60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58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24ECC20-318E-3198-8906-6D37B4F0DD98}"/>
              </a:ext>
            </a:extLst>
          </p:cNvPr>
          <p:cNvSpPr/>
          <p:nvPr/>
        </p:nvSpPr>
        <p:spPr>
          <a:xfrm>
            <a:off x="280416" y="338328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4" descr="Logo and Brand Assets — Spotify">
            <a:extLst>
              <a:ext uri="{FF2B5EF4-FFF2-40B4-BE49-F238E27FC236}">
                <a16:creationId xmlns:a16="http://schemas.microsoft.com/office/drawing/2014/main" id="{695FE7B9-50EE-A107-A3C4-939C9AD487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2"/>
          <a:stretch/>
        </p:blipFill>
        <p:spPr bwMode="auto">
          <a:xfrm>
            <a:off x="5198828" y="2637502"/>
            <a:ext cx="3564833" cy="1582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9EA2742-308C-C033-D474-8BC23BEF1839}"/>
              </a:ext>
            </a:extLst>
          </p:cNvPr>
          <p:cNvGrpSpPr/>
          <p:nvPr/>
        </p:nvGrpSpPr>
        <p:grpSpPr>
          <a:xfrm>
            <a:off x="878620" y="2637502"/>
            <a:ext cx="4320208" cy="1582996"/>
            <a:chOff x="5168348" y="2637502"/>
            <a:chExt cx="4320208" cy="158299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CA8C21-2020-8D65-BFBB-DD7AD5E75ED2}"/>
                </a:ext>
              </a:extLst>
            </p:cNvPr>
            <p:cNvSpPr/>
            <p:nvPr/>
          </p:nvSpPr>
          <p:spPr>
            <a:xfrm>
              <a:off x="5168348" y="2849217"/>
              <a:ext cx="4055165" cy="123245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A"/>
            </a:p>
          </p:txBody>
        </p:sp>
        <p:pic>
          <p:nvPicPr>
            <p:cNvPr id="10" name="Picture 4" descr="Logo and Brand Assets — Spotify">
              <a:extLst>
                <a:ext uri="{FF2B5EF4-FFF2-40B4-BE49-F238E27FC236}">
                  <a16:creationId xmlns:a16="http://schemas.microsoft.com/office/drawing/2014/main" id="{20475D15-3572-C99E-C155-9E36A75E24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588"/>
            <a:stretch/>
          </p:blipFill>
          <p:spPr bwMode="auto">
            <a:xfrm>
              <a:off x="7779025" y="2637502"/>
              <a:ext cx="1709531" cy="158299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1514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643AB9-1DCC-B506-C0DB-BAF485B31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C647004-9476-DDF0-5E1A-846CD9DA3B84}"/>
              </a:ext>
            </a:extLst>
          </p:cNvPr>
          <p:cNvSpPr/>
          <p:nvPr/>
        </p:nvSpPr>
        <p:spPr>
          <a:xfrm>
            <a:off x="184752" y="373096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4312E4-B104-98D9-B9AA-FD540F823F5C}"/>
              </a:ext>
            </a:extLst>
          </p:cNvPr>
          <p:cNvGrpSpPr>
            <a:grpSpLocks noChangeAspect="1"/>
          </p:cNvGrpSpPr>
          <p:nvPr/>
        </p:nvGrpSpPr>
        <p:grpSpPr>
          <a:xfrm>
            <a:off x="709605" y="840500"/>
            <a:ext cx="1930200" cy="2029464"/>
            <a:chOff x="709594" y="840492"/>
            <a:chExt cx="3572123" cy="3755826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71C131C-EF42-2FC5-E0A1-596506941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594" y="840492"/>
              <a:ext cx="3572123" cy="3572123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E329A23D-0529-DD44-B16B-364985735621}"/>
                </a:ext>
              </a:extLst>
            </p:cNvPr>
            <p:cNvGrpSpPr/>
            <p:nvPr/>
          </p:nvGrpSpPr>
          <p:grpSpPr>
            <a:xfrm>
              <a:off x="709594" y="1387515"/>
              <a:ext cx="3569825" cy="3208803"/>
              <a:chOff x="7886166" y="1865036"/>
              <a:chExt cx="3569825" cy="3609292"/>
            </a:xfrm>
          </p:grpSpPr>
          <p:sp>
            <p:nvSpPr>
              <p:cNvPr id="4" name="Rounded Rectangle 4">
                <a:extLst>
                  <a:ext uri="{FF2B5EF4-FFF2-40B4-BE49-F238E27FC236}">
                    <a16:creationId xmlns:a16="http://schemas.microsoft.com/office/drawing/2014/main" id="{B3922800-CBC1-E487-6600-6C1C5439066D}"/>
                  </a:ext>
                </a:extLst>
              </p:cNvPr>
              <p:cNvSpPr/>
              <p:nvPr/>
            </p:nvSpPr>
            <p:spPr>
              <a:xfrm>
                <a:off x="7886166" y="1865036"/>
                <a:ext cx="3569825" cy="3609292"/>
              </a:xfrm>
              <a:prstGeom prst="roundRect">
                <a:avLst>
                  <a:gd name="adj" fmla="val 2527"/>
                </a:avLst>
              </a:prstGeom>
              <a:gradFill>
                <a:gsLst>
                  <a:gs pos="66000">
                    <a:srgbClr val="121212"/>
                  </a:gs>
                  <a:gs pos="45000">
                    <a:srgbClr val="242424">
                      <a:alpha val="759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 algn="ctr"/>
                <a:endParaRPr lang="en-BA" dirty="0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B05E777-B216-08D0-5D13-ECAB8C2D329A}"/>
                  </a:ext>
                </a:extLst>
              </p:cNvPr>
              <p:cNvSpPr txBox="1"/>
              <p:nvPr/>
            </p:nvSpPr>
            <p:spPr>
              <a:xfrm>
                <a:off x="8068898" y="4485377"/>
                <a:ext cx="2033906" cy="829846"/>
              </a:xfrm>
              <a:prstGeom prst="rect">
                <a:avLst/>
              </a:prstGeom>
              <a:noFill/>
            </p:spPr>
            <p:txBody>
              <a:bodyPr wrap="square" rtlCol="0">
                <a:normAutofit fontScale="47500" lnSpcReduction="200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>
                    <a:solidFill>
                      <a:schemeClr val="bg1"/>
                    </a:solidFill>
                    <a:latin typeface="Circular Std Black" panose="020B0A04020101010102" pitchFamily="34" charset="0"/>
                    <a:cs typeface="Circular Std Black" panose="020B0A04020101010102" pitchFamily="34" charset="0"/>
                  </a:rPr>
                  <a:t>Starboy</a:t>
                </a:r>
                <a:endParaRPr lang="en-BA" dirty="0">
                  <a:solidFill>
                    <a:schemeClr val="bg1"/>
                  </a:solidFill>
                  <a:latin typeface="Circular Std Black" panose="020B0A04020101010102" pitchFamily="34" charset="0"/>
                  <a:cs typeface="Circular Std Black" panose="020B0A04020101010102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BA" sz="1100" dirty="0">
                    <a:solidFill>
                      <a:schemeClr val="bg2">
                        <a:lumMod val="90000"/>
                      </a:schemeClr>
                    </a:solidFill>
                    <a:latin typeface="Poppins Light" pitchFamily="2" charset="77"/>
                    <a:cs typeface="Poppins Light" pitchFamily="2" charset="77"/>
                  </a:rPr>
                  <a:t>2023 • Album</a:t>
                </a: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45FEA91-A0D5-6EF3-38FE-4B3C6489FD10}"/>
                  </a:ext>
                </a:extLst>
              </p:cNvPr>
              <p:cNvGrpSpPr/>
              <p:nvPr/>
            </p:nvGrpSpPr>
            <p:grpSpPr>
              <a:xfrm>
                <a:off x="10102808" y="4545797"/>
                <a:ext cx="1286939" cy="400110"/>
                <a:chOff x="8393413" y="3152907"/>
                <a:chExt cx="1487135" cy="462351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29F68257-3283-440C-5B72-F440A62A4C88}"/>
                    </a:ext>
                  </a:extLst>
                </p:cNvPr>
                <p:cNvGrpSpPr/>
                <p:nvPr/>
              </p:nvGrpSpPr>
              <p:grpSpPr>
                <a:xfrm>
                  <a:off x="8393413" y="3216734"/>
                  <a:ext cx="398518" cy="398518"/>
                  <a:chOff x="8455071" y="3068684"/>
                  <a:chExt cx="398518" cy="398518"/>
                </a:xfrm>
              </p:grpSpPr>
              <p:sp>
                <p:nvSpPr>
                  <p:cNvPr id="11" name="Oval 10">
                    <a:extLst>
                      <a:ext uri="{FF2B5EF4-FFF2-40B4-BE49-F238E27FC236}">
                        <a16:creationId xmlns:a16="http://schemas.microsoft.com/office/drawing/2014/main" id="{0AC9EA1A-C56B-68BD-55AA-E92EA30E02F1}"/>
                      </a:ext>
                    </a:extLst>
                  </p:cNvPr>
                  <p:cNvSpPr/>
                  <p:nvPr/>
                </p:nvSpPr>
                <p:spPr>
                  <a:xfrm>
                    <a:off x="8455071" y="3068684"/>
                    <a:ext cx="398518" cy="398518"/>
                  </a:xfrm>
                  <a:prstGeom prst="ellipse">
                    <a:avLst/>
                  </a:prstGeom>
                  <a:solidFill>
                    <a:srgbClr val="1BD7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rmAutofit fontScale="25000" lnSpcReduction="20000"/>
                  </a:bodyPr>
                  <a:lstStyle/>
                  <a:p>
                    <a:pPr algn="ctr"/>
                    <a:endParaRPr lang="en-BA"/>
                  </a:p>
                </p:txBody>
              </p:sp>
              <p:sp>
                <p:nvSpPr>
                  <p:cNvPr id="12" name="Triangle 27">
                    <a:extLst>
                      <a:ext uri="{FF2B5EF4-FFF2-40B4-BE49-F238E27FC236}">
                        <a16:creationId xmlns:a16="http://schemas.microsoft.com/office/drawing/2014/main" id="{56958BC8-F982-51BD-AD1C-82ABC6904F4A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75082" y="3199564"/>
                    <a:ext cx="163363" cy="137093"/>
                  </a:xfrm>
                  <a:prstGeom prst="triangle">
                    <a:avLst>
                      <a:gd name="adj" fmla="val 47511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rmAutofit fontScale="25000" lnSpcReduction="20000"/>
                  </a:bodyPr>
                  <a:lstStyle/>
                  <a:p>
                    <a:pPr algn="ctr"/>
                    <a:endParaRPr lang="en-BA"/>
                  </a:p>
                </p:txBody>
              </p:sp>
            </p:grp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4E27791D-BCC4-45B4-1E10-8218703B6622}"/>
                    </a:ext>
                  </a:extLst>
                </p:cNvPr>
                <p:cNvSpPr txBox="1"/>
                <p:nvPr/>
              </p:nvSpPr>
              <p:spPr>
                <a:xfrm>
                  <a:off x="9229375" y="3152907"/>
                  <a:ext cx="651173" cy="462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fontScale="25000" lnSpcReduction="20000"/>
                </a:bodyPr>
                <a:lstStyle/>
                <a:p>
                  <a:pPr algn="ctr"/>
                  <a:r>
                    <a:rPr lang="en-BA" sz="2000" spc="300" dirty="0">
                      <a:solidFill>
                        <a:schemeClr val="bg1">
                          <a:lumMod val="65000"/>
                        </a:schemeClr>
                      </a:solidFill>
                      <a:latin typeface="Poppins Light" pitchFamily="2" charset="77"/>
                      <a:cs typeface="Poppins Light" pitchFamily="2" charset="77"/>
                    </a:rPr>
                    <a:t>...</a:t>
                  </a:r>
                </a:p>
              </p:txBody>
            </p:sp>
            <p:pic>
              <p:nvPicPr>
                <p:cNvPr id="10" name="Graphic 9" descr="Heart with solid fill">
                  <a:extLst>
                    <a:ext uri="{FF2B5EF4-FFF2-40B4-BE49-F238E27FC236}">
                      <a16:creationId xmlns:a16="http://schemas.microsoft.com/office/drawing/2014/main" id="{1CCAA29C-9097-173C-ADC8-845CDD413B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959136" y="3271664"/>
                  <a:ext cx="318589" cy="318589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BCB20321-4F6A-6F69-2675-6E35149EEB55}"/>
              </a:ext>
            </a:extLst>
          </p:cNvPr>
          <p:cNvSpPr/>
          <p:nvPr/>
        </p:nvSpPr>
        <p:spPr>
          <a:xfrm>
            <a:off x="2853276" y="1289572"/>
            <a:ext cx="2084484" cy="1032056"/>
          </a:xfrm>
          <a:prstGeom prst="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Metadata</a:t>
            </a:r>
            <a:endParaRPr lang="en-US" kern="0" dirty="0">
              <a:solidFill>
                <a:srgbClr val="2DDA6A"/>
              </a:solidFill>
              <a:effectLst/>
              <a:latin typeface="Poppins SemiBold" panose="00000700000000000000" pitchFamily="2" charset="0"/>
              <a:ea typeface="Times New Roman" panose="02020603050405020304" pitchFamily="18" charset="0"/>
              <a:cs typeface="Poppins SemiBold" panose="00000700000000000000" pitchFamily="2" charset="0"/>
            </a:endParaRPr>
          </a:p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Play Logs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5B08971-C841-BF17-0CF5-A9AB9A0CA9C2}"/>
              </a:ext>
            </a:extLst>
          </p:cNvPr>
          <p:cNvSpPr/>
          <p:nvPr/>
        </p:nvSpPr>
        <p:spPr>
          <a:xfrm>
            <a:off x="642091" y="3694917"/>
            <a:ext cx="3357582" cy="1733880"/>
          </a:xfrm>
          <a:prstGeom prst="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Songs Skipped</a:t>
            </a:r>
            <a:endParaRPr lang="en-US" kern="0" dirty="0">
              <a:solidFill>
                <a:srgbClr val="2DDA6A"/>
              </a:solidFill>
              <a:effectLst/>
              <a:latin typeface="Poppins SemiBold" panose="00000700000000000000" pitchFamily="2" charset="0"/>
              <a:ea typeface="Times New Roman" panose="02020603050405020304" pitchFamily="18" charset="0"/>
              <a:cs typeface="Poppins SemiBold" panose="00000700000000000000" pitchFamily="2" charset="0"/>
            </a:endParaRPr>
          </a:p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Playlists you’ve made</a:t>
            </a:r>
          </a:p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listening history </a:t>
            </a:r>
          </a:p>
          <a:p>
            <a:pPr marL="457200" marR="0" lvl="0" indent="-457200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  <a:tabLst>
                <a:tab pos="457200" algn="l"/>
              </a:tabLst>
            </a:pP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8566B64-B5A5-4EE9-A0DC-DFB9EDCEEE1B}"/>
              </a:ext>
            </a:extLst>
          </p:cNvPr>
          <p:cNvGrpSpPr/>
          <p:nvPr/>
        </p:nvGrpSpPr>
        <p:grpSpPr>
          <a:xfrm>
            <a:off x="7381351" y="3441717"/>
            <a:ext cx="3796362" cy="2715317"/>
            <a:chOff x="6726031" y="3180040"/>
            <a:chExt cx="3796362" cy="2715317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10F110C-0CAA-76DC-897F-2B6C66519B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72108" y="3536327"/>
              <a:ext cx="1153145" cy="2051060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B69FE45-31CB-2BDB-2790-3D488DD59801}"/>
                </a:ext>
              </a:extLst>
            </p:cNvPr>
            <p:cNvSpPr/>
            <p:nvPr/>
          </p:nvSpPr>
          <p:spPr>
            <a:xfrm>
              <a:off x="6726031" y="3180040"/>
              <a:ext cx="3796362" cy="2715317"/>
            </a:xfrm>
            <a:prstGeom prst="rect">
              <a:avLst/>
            </a:prstGeom>
            <a:noFill/>
            <a:ln>
              <a:solidFill>
                <a:srgbClr val="2DDA6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marR="0" lvl="0" algn="ctr">
                <a:spcBef>
                  <a:spcPts val="0"/>
                </a:spcBef>
                <a:spcAft>
                  <a:spcPts val="800"/>
                </a:spcAft>
                <a:tabLst>
                  <a:tab pos="457200" algn="l"/>
                </a:tabLst>
              </a:pPr>
              <a:r>
                <a:rPr lang="en-US" b="1" kern="0" dirty="0">
                  <a:solidFill>
                    <a:srgbClr val="2DDA6A"/>
                  </a:solidFill>
                  <a:latin typeface="Poppins SemiBold" panose="00000700000000000000" pitchFamily="2" charset="0"/>
                  <a:ea typeface="Times New Roman" panose="02020603050405020304" pitchFamily="18" charset="0"/>
                  <a:cs typeface="Poppins SemiBold" panose="00000700000000000000" pitchFamily="2" charset="0"/>
                </a:rPr>
                <a:t>A User Similar </a:t>
              </a:r>
              <a:r>
                <a:rPr lang="en-US" kern="0" dirty="0">
                  <a:solidFill>
                    <a:srgbClr val="2DDA6A"/>
                  </a:solidFill>
                  <a:latin typeface="Poppins SemiBold" panose="00000700000000000000" pitchFamily="2" charset="0"/>
                  <a:ea typeface="Times New Roman" panose="02020603050405020304" pitchFamily="18" charset="0"/>
                  <a:cs typeface="Poppins SemiBold" panose="00000700000000000000" pitchFamily="2" charset="0"/>
                </a:rPr>
                <a:t>To</a:t>
              </a:r>
              <a:r>
                <a:rPr lang="en-US" sz="4000" kern="0" dirty="0">
                  <a:solidFill>
                    <a:srgbClr val="2DDA6A"/>
                  </a:solidFill>
                  <a:latin typeface="Poppins SemiBold" panose="00000700000000000000" pitchFamily="2" charset="0"/>
                  <a:ea typeface="Times New Roman" panose="02020603050405020304" pitchFamily="18" charset="0"/>
                  <a:cs typeface="Poppins SemiBold" panose="00000700000000000000" pitchFamily="2" charset="0"/>
                </a:rPr>
                <a:t> </a:t>
              </a:r>
            </a:p>
            <a:p>
              <a:pPr marR="0" lvl="0" algn="ctr">
                <a:spcBef>
                  <a:spcPts val="0"/>
                </a:spcBef>
                <a:spcAft>
                  <a:spcPts val="800"/>
                </a:spcAft>
                <a:tabLst>
                  <a:tab pos="457200" algn="l"/>
                </a:tabLst>
              </a:pPr>
              <a:r>
                <a:rPr lang="en-US" sz="4000" kern="0" dirty="0">
                  <a:solidFill>
                    <a:srgbClr val="2DDA6A"/>
                  </a:solidFill>
                  <a:latin typeface="Poppins SemiBold" panose="00000700000000000000" pitchFamily="2" charset="0"/>
                  <a:ea typeface="Times New Roman" panose="02020603050405020304" pitchFamily="18" charset="0"/>
                  <a:cs typeface="Poppins SemiBold" panose="00000700000000000000" pitchFamily="2" charset="0"/>
                </a:rPr>
                <a:t>ME</a:t>
              </a:r>
              <a:endParaRPr lang="en-US" sz="4000" b="1" kern="0" dirty="0">
                <a:solidFill>
                  <a:srgbClr val="2DDA6A"/>
                </a:solidFill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endParaRPr>
            </a:p>
          </p:txBody>
        </p:sp>
      </p:grp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4F236003-3964-0FED-C934-8FDE07BE62D8}"/>
              </a:ext>
            </a:extLst>
          </p:cNvPr>
          <p:cNvCxnSpPr>
            <a:cxnSpLocks/>
          </p:cNvCxnSpPr>
          <p:nvPr/>
        </p:nvCxnSpPr>
        <p:spPr>
          <a:xfrm flipV="1">
            <a:off x="4945380" y="1166035"/>
            <a:ext cx="1943100" cy="332704"/>
          </a:xfrm>
          <a:prstGeom prst="bentConnector3">
            <a:avLst>
              <a:gd name="adj1" fmla="val 50000"/>
            </a:avLst>
          </a:prstGeom>
          <a:ln w="127000">
            <a:solidFill>
              <a:srgbClr val="2DDA6A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E7D0518B-53FD-F835-9F06-992B172DE2CD}"/>
              </a:ext>
            </a:extLst>
          </p:cNvPr>
          <p:cNvCxnSpPr>
            <a:cxnSpLocks/>
          </p:cNvCxnSpPr>
          <p:nvPr/>
        </p:nvCxnSpPr>
        <p:spPr>
          <a:xfrm flipV="1">
            <a:off x="3999673" y="2291678"/>
            <a:ext cx="2888807" cy="2314230"/>
          </a:xfrm>
          <a:prstGeom prst="bentConnector3">
            <a:avLst>
              <a:gd name="adj1" fmla="val 50000"/>
            </a:avLst>
          </a:prstGeom>
          <a:ln w="127000">
            <a:solidFill>
              <a:srgbClr val="2DDA6A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6D61F10-A33F-43E5-685E-65A9DBDFF088}"/>
              </a:ext>
            </a:extLst>
          </p:cNvPr>
          <p:cNvGrpSpPr>
            <a:grpSpLocks noChangeAspect="1"/>
          </p:cNvGrpSpPr>
          <p:nvPr/>
        </p:nvGrpSpPr>
        <p:grpSpPr>
          <a:xfrm>
            <a:off x="7283248" y="731211"/>
            <a:ext cx="1930200" cy="2029464"/>
            <a:chOff x="709594" y="840492"/>
            <a:chExt cx="3572123" cy="3755826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3D2C2A02-D515-B475-6091-C7D1B823C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09594" y="840492"/>
              <a:ext cx="3572123" cy="3572123"/>
            </a:xfrm>
            <a:prstGeom prst="rect">
              <a:avLst/>
            </a:prstGeom>
          </p:spPr>
        </p:pic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7EC75DE-9080-A86C-4B6B-A2CAA58C992F}"/>
                </a:ext>
              </a:extLst>
            </p:cNvPr>
            <p:cNvGrpSpPr/>
            <p:nvPr/>
          </p:nvGrpSpPr>
          <p:grpSpPr>
            <a:xfrm>
              <a:off x="709594" y="1387515"/>
              <a:ext cx="3569825" cy="3208803"/>
              <a:chOff x="7886166" y="1865036"/>
              <a:chExt cx="3569825" cy="3609292"/>
            </a:xfrm>
          </p:grpSpPr>
          <p:sp>
            <p:nvSpPr>
              <p:cNvPr id="41" name="Rounded Rectangle 4">
                <a:extLst>
                  <a:ext uri="{FF2B5EF4-FFF2-40B4-BE49-F238E27FC236}">
                    <a16:creationId xmlns:a16="http://schemas.microsoft.com/office/drawing/2014/main" id="{39F75BE8-F9BA-894F-EA37-C03E6E6DF35D}"/>
                  </a:ext>
                </a:extLst>
              </p:cNvPr>
              <p:cNvSpPr/>
              <p:nvPr/>
            </p:nvSpPr>
            <p:spPr>
              <a:xfrm>
                <a:off x="7886166" y="1865036"/>
                <a:ext cx="3569825" cy="3609292"/>
              </a:xfrm>
              <a:prstGeom prst="roundRect">
                <a:avLst>
                  <a:gd name="adj" fmla="val 2527"/>
                </a:avLst>
              </a:prstGeom>
              <a:gradFill>
                <a:gsLst>
                  <a:gs pos="66000">
                    <a:srgbClr val="121212"/>
                  </a:gs>
                  <a:gs pos="45000">
                    <a:srgbClr val="242424">
                      <a:alpha val="7590"/>
                    </a:srgb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rmAutofit/>
              </a:bodyPr>
              <a:lstStyle/>
              <a:p>
                <a:pPr algn="ctr"/>
                <a:endParaRPr lang="en-BA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17C69534-F105-E78D-A437-BD5F9393C214}"/>
                  </a:ext>
                </a:extLst>
              </p:cNvPr>
              <p:cNvSpPr txBox="1"/>
              <p:nvPr/>
            </p:nvSpPr>
            <p:spPr>
              <a:xfrm>
                <a:off x="8068898" y="4485377"/>
                <a:ext cx="2033906" cy="829846"/>
              </a:xfrm>
              <a:prstGeom prst="rect">
                <a:avLst/>
              </a:prstGeom>
              <a:noFill/>
            </p:spPr>
            <p:txBody>
              <a:bodyPr wrap="square" rtlCol="0">
                <a:normAutofit fontScale="47500" lnSpcReduction="200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>
                    <a:solidFill>
                      <a:schemeClr val="bg1"/>
                    </a:solidFill>
                    <a:latin typeface="Circular Std Black" panose="020B0A04020101010102" pitchFamily="34" charset="0"/>
                    <a:cs typeface="Circular Std Black" panose="020B0A04020101010102" pitchFamily="34" charset="0"/>
                  </a:rPr>
                  <a:t>Blinding Lights</a:t>
                </a:r>
                <a:endParaRPr lang="en-BA" dirty="0">
                  <a:solidFill>
                    <a:schemeClr val="bg1"/>
                  </a:solidFill>
                  <a:latin typeface="Circular Std Black" panose="020B0A04020101010102" pitchFamily="34" charset="0"/>
                  <a:cs typeface="Circular Std Black" panose="020B0A04020101010102" pitchFamily="34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BA" sz="1100" dirty="0">
                    <a:solidFill>
                      <a:schemeClr val="bg2">
                        <a:lumMod val="90000"/>
                      </a:schemeClr>
                    </a:solidFill>
                    <a:latin typeface="Poppins Light" pitchFamily="2" charset="77"/>
                    <a:cs typeface="Poppins Light" pitchFamily="2" charset="77"/>
                  </a:rPr>
                  <a:t>2023 • Album</a:t>
                </a:r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163FF759-F9FD-7653-DA2D-3953E7C88B4A}"/>
                  </a:ext>
                </a:extLst>
              </p:cNvPr>
              <p:cNvGrpSpPr/>
              <p:nvPr/>
            </p:nvGrpSpPr>
            <p:grpSpPr>
              <a:xfrm>
                <a:off x="10102808" y="4545797"/>
                <a:ext cx="1286939" cy="400110"/>
                <a:chOff x="8393413" y="3152907"/>
                <a:chExt cx="1487135" cy="462351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1201E0E4-1EA0-F9C7-1B3D-56EDF459A41D}"/>
                    </a:ext>
                  </a:extLst>
                </p:cNvPr>
                <p:cNvGrpSpPr/>
                <p:nvPr/>
              </p:nvGrpSpPr>
              <p:grpSpPr>
                <a:xfrm>
                  <a:off x="8393413" y="3216734"/>
                  <a:ext cx="398518" cy="398518"/>
                  <a:chOff x="8455071" y="3068684"/>
                  <a:chExt cx="398518" cy="398518"/>
                </a:xfrm>
              </p:grpSpPr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056FE5FB-A37E-C9DC-6504-E7EC44612328}"/>
                      </a:ext>
                    </a:extLst>
                  </p:cNvPr>
                  <p:cNvSpPr/>
                  <p:nvPr/>
                </p:nvSpPr>
                <p:spPr>
                  <a:xfrm>
                    <a:off x="8455071" y="3068684"/>
                    <a:ext cx="398518" cy="398518"/>
                  </a:xfrm>
                  <a:prstGeom prst="ellipse">
                    <a:avLst/>
                  </a:prstGeom>
                  <a:solidFill>
                    <a:srgbClr val="1BD76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rmAutofit fontScale="25000" lnSpcReduction="20000"/>
                  </a:bodyPr>
                  <a:lstStyle/>
                  <a:p>
                    <a:pPr algn="ctr"/>
                    <a:endParaRPr lang="en-BA"/>
                  </a:p>
                </p:txBody>
              </p:sp>
              <p:sp>
                <p:nvSpPr>
                  <p:cNvPr id="48" name="Triangle 27">
                    <a:extLst>
                      <a:ext uri="{FF2B5EF4-FFF2-40B4-BE49-F238E27FC236}">
                        <a16:creationId xmlns:a16="http://schemas.microsoft.com/office/drawing/2014/main" id="{D6DE2A02-81AB-03E0-5849-1249922872F0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75082" y="3199564"/>
                    <a:ext cx="163363" cy="137093"/>
                  </a:xfrm>
                  <a:prstGeom prst="triangle">
                    <a:avLst>
                      <a:gd name="adj" fmla="val 47511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rtlCol="0" anchor="ctr">
                    <a:normAutofit fontScale="25000" lnSpcReduction="20000"/>
                  </a:bodyPr>
                  <a:lstStyle/>
                  <a:p>
                    <a:pPr algn="ctr"/>
                    <a:endParaRPr lang="en-BA"/>
                  </a:p>
                </p:txBody>
              </p:sp>
            </p:grp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8A4A58C6-F7EF-33EC-B4AA-ED400BE1A7FF}"/>
                    </a:ext>
                  </a:extLst>
                </p:cNvPr>
                <p:cNvSpPr txBox="1"/>
                <p:nvPr/>
              </p:nvSpPr>
              <p:spPr>
                <a:xfrm>
                  <a:off x="9229375" y="3152907"/>
                  <a:ext cx="651173" cy="46235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rmAutofit fontScale="25000" lnSpcReduction="20000"/>
                </a:bodyPr>
                <a:lstStyle/>
                <a:p>
                  <a:pPr algn="ctr"/>
                  <a:r>
                    <a:rPr lang="en-BA" sz="2000" spc="300" dirty="0">
                      <a:solidFill>
                        <a:schemeClr val="bg1">
                          <a:lumMod val="65000"/>
                        </a:schemeClr>
                      </a:solidFill>
                      <a:latin typeface="Poppins Light" pitchFamily="2" charset="77"/>
                      <a:cs typeface="Poppins Light" pitchFamily="2" charset="77"/>
                    </a:rPr>
                    <a:t>...</a:t>
                  </a:r>
                </a:p>
              </p:txBody>
            </p:sp>
            <p:pic>
              <p:nvPicPr>
                <p:cNvPr id="46" name="Graphic 45" descr="Heart with solid fill">
                  <a:extLst>
                    <a:ext uri="{FF2B5EF4-FFF2-40B4-BE49-F238E27FC236}">
                      <a16:creationId xmlns:a16="http://schemas.microsoft.com/office/drawing/2014/main" id="{332F1F24-A3E3-203F-8DC3-2A68AFCD9F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959136" y="3271664"/>
                  <a:ext cx="318589" cy="318589"/>
                </a:xfrm>
                <a:prstGeom prst="rect">
                  <a:avLst/>
                </a:prstGeom>
              </p:spPr>
            </p:pic>
          </p:grpSp>
        </p:grpSp>
      </p:grp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BA6EC9A-3DFA-1169-86C3-BF346DC12011}"/>
              </a:ext>
            </a:extLst>
          </p:cNvPr>
          <p:cNvCxnSpPr>
            <a:cxnSpLocks/>
          </p:cNvCxnSpPr>
          <p:nvPr/>
        </p:nvCxnSpPr>
        <p:spPr>
          <a:xfrm flipV="1">
            <a:off x="8281036" y="2869964"/>
            <a:ext cx="0" cy="559036"/>
          </a:xfrm>
          <a:prstGeom prst="straightConnector1">
            <a:avLst/>
          </a:prstGeom>
          <a:ln w="127000">
            <a:solidFill>
              <a:srgbClr val="2DDA6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039D455F-520A-545B-B69E-D2CC720A1081}"/>
              </a:ext>
            </a:extLst>
          </p:cNvPr>
          <p:cNvSpPr/>
          <p:nvPr/>
        </p:nvSpPr>
        <p:spPr>
          <a:xfrm>
            <a:off x="9471820" y="1188536"/>
            <a:ext cx="2202019" cy="1032056"/>
          </a:xfrm>
          <a:prstGeom prst="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R="0" lvl="0" algn="ctr"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en-US" b="1" kern="0" dirty="0">
                <a:solidFill>
                  <a:srgbClr val="2DDA6A"/>
                </a:solidFill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A NEW SUGGESTION</a:t>
            </a:r>
            <a:endParaRPr lang="en-US" kern="0" dirty="0">
              <a:solidFill>
                <a:srgbClr val="2DDA6A"/>
              </a:solidFill>
              <a:effectLst/>
              <a:latin typeface="Poppins SemiBold" panose="00000700000000000000" pitchFamily="2" charset="0"/>
              <a:ea typeface="Times New Roman" panose="02020603050405020304" pitchFamily="18" charset="0"/>
              <a:cs typeface="Poppins SemiBold" panose="000007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56121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1" grpId="0" animBg="1"/>
      <p:bldP spid="5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8891A3-6040-D020-6FAE-E6082C92C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B490AC-4FCE-65BF-6D8D-6F82C1ACBF4A}"/>
              </a:ext>
            </a:extLst>
          </p:cNvPr>
          <p:cNvSpPr/>
          <p:nvPr/>
        </p:nvSpPr>
        <p:spPr>
          <a:xfrm>
            <a:off x="280416" y="338327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3A97A3-FE9B-0618-1866-F16CE945C7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84" y="538426"/>
            <a:ext cx="11357231" cy="5781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2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18A057-FE0B-66BA-D52E-147BF782F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78E5FE-278A-CE37-CAE7-9D4D20ED7386}"/>
              </a:ext>
            </a:extLst>
          </p:cNvPr>
          <p:cNvSpPr/>
          <p:nvPr/>
        </p:nvSpPr>
        <p:spPr>
          <a:xfrm>
            <a:off x="280416" y="338329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E105C3-3985-2699-E0B1-634F6E8D2EB0}"/>
              </a:ext>
            </a:extLst>
          </p:cNvPr>
          <p:cNvSpPr txBox="1"/>
          <p:nvPr/>
        </p:nvSpPr>
        <p:spPr>
          <a:xfrm>
            <a:off x="3480173" y="2875002"/>
            <a:ext cx="52316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BA" sz="66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03482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D183FC-35A1-1440-6389-4F119A5720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500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C98F1E-75FD-02FC-E39B-03133F99B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5126C62-6E95-4F62-F100-FE65C33F2A79}"/>
              </a:ext>
            </a:extLst>
          </p:cNvPr>
          <p:cNvSpPr/>
          <p:nvPr/>
        </p:nvSpPr>
        <p:spPr>
          <a:xfrm>
            <a:off x="280416" y="338328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01121F-0EF3-081A-872F-AFA08534B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430" y="1082322"/>
            <a:ext cx="2112010" cy="4693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842913-A224-0674-A51C-D2E9E39833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129" y="1082322"/>
            <a:ext cx="2164811" cy="46933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65309F-7F5F-82B9-5CA1-55BA53EF66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959" y="1082322"/>
            <a:ext cx="2112010" cy="469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534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51102A-AF8A-A08F-E2DA-8AD69A75C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296EC7E-57BB-A365-C506-48D4BB84F184}"/>
              </a:ext>
            </a:extLst>
          </p:cNvPr>
          <p:cNvSpPr/>
          <p:nvPr/>
        </p:nvSpPr>
        <p:spPr>
          <a:xfrm>
            <a:off x="280416" y="338329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78F1CC-3254-5A52-C266-4E666E1A4635}"/>
              </a:ext>
            </a:extLst>
          </p:cNvPr>
          <p:cNvSpPr/>
          <p:nvPr/>
        </p:nvSpPr>
        <p:spPr>
          <a:xfrm>
            <a:off x="209296" y="338328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CD4456-089E-742C-4ADB-78755D57AC8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36" y="1117599"/>
            <a:ext cx="11396774" cy="54020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B8903C-446F-1012-0AB3-23806C49E726}"/>
              </a:ext>
            </a:extLst>
          </p:cNvPr>
          <p:cNvSpPr txBox="1"/>
          <p:nvPr/>
        </p:nvSpPr>
        <p:spPr>
          <a:xfrm>
            <a:off x="3032760" y="1258529"/>
            <a:ext cx="6126480" cy="212365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endParaRPr lang="en-US" sz="66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  <a:p>
            <a:pPr algn="ctr"/>
            <a:r>
              <a:rPr lang="en-US" sz="6600" b="1" dirty="0" err="1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BaRT</a:t>
            </a:r>
            <a:endParaRPr lang="en-BA" sz="66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  <p:pic>
        <p:nvPicPr>
          <p:cNvPr id="16" name="Picture 4" descr="Logo and Brand Assets — Spotify">
            <a:extLst>
              <a:ext uri="{FF2B5EF4-FFF2-40B4-BE49-F238E27FC236}">
                <a16:creationId xmlns:a16="http://schemas.microsoft.com/office/drawing/2014/main" id="{695FE7B9-50EE-A107-A3C4-939C9AD487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2"/>
          <a:stretch/>
        </p:blipFill>
        <p:spPr bwMode="auto">
          <a:xfrm>
            <a:off x="5537939" y="670361"/>
            <a:ext cx="2495381" cy="1119288"/>
          </a:xfrm>
          <a:prstGeom prst="rect">
            <a:avLst/>
          </a:prstGeom>
          <a:solidFill>
            <a:schemeClr val="tx1"/>
          </a:solidFill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9EA2742-308C-C033-D474-8BC23BEF1839}"/>
              </a:ext>
            </a:extLst>
          </p:cNvPr>
          <p:cNvGrpSpPr>
            <a:grpSpLocks noChangeAspect="1"/>
          </p:cNvGrpSpPr>
          <p:nvPr/>
        </p:nvGrpSpPr>
        <p:grpSpPr>
          <a:xfrm>
            <a:off x="2343723" y="753832"/>
            <a:ext cx="3024146" cy="1119288"/>
            <a:chOff x="5168348" y="2637502"/>
            <a:chExt cx="4320208" cy="1582996"/>
          </a:xfrm>
          <a:solidFill>
            <a:schemeClr val="tx1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CA8C21-2020-8D65-BFBB-DD7AD5E75ED2}"/>
                </a:ext>
              </a:extLst>
            </p:cNvPr>
            <p:cNvSpPr/>
            <p:nvPr/>
          </p:nvSpPr>
          <p:spPr>
            <a:xfrm>
              <a:off x="5168348" y="2849217"/>
              <a:ext cx="4055165" cy="123245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A"/>
            </a:p>
          </p:txBody>
        </p:sp>
        <p:pic>
          <p:nvPicPr>
            <p:cNvPr id="19" name="Picture 4" descr="Logo and Brand Assets — Spotify">
              <a:extLst>
                <a:ext uri="{FF2B5EF4-FFF2-40B4-BE49-F238E27FC236}">
                  <a16:creationId xmlns:a16="http://schemas.microsoft.com/office/drawing/2014/main" id="{20475D15-3572-C99E-C155-9E36A75E240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588"/>
            <a:stretch/>
          </p:blipFill>
          <p:spPr bwMode="auto">
            <a:xfrm>
              <a:off x="7779025" y="2637502"/>
              <a:ext cx="1709531" cy="1582996"/>
            </a:xfrm>
            <a:prstGeom prst="rect">
              <a:avLst/>
            </a:prstGeom>
            <a:grpFill/>
          </p:spPr>
        </p:pic>
      </p:grpSp>
    </p:spTree>
    <p:extLst>
      <p:ext uri="{BB962C8B-B14F-4D97-AF65-F5344CB8AC3E}">
        <p14:creationId xmlns:p14="http://schemas.microsoft.com/office/powerpoint/2010/main" val="3228752813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27540C-2F43-45B6-B160-B62069C070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8C6E847-2C6E-4EAE-31F3-FA2052077B0F}"/>
              </a:ext>
            </a:extLst>
          </p:cNvPr>
          <p:cNvSpPr/>
          <p:nvPr/>
        </p:nvSpPr>
        <p:spPr>
          <a:xfrm>
            <a:off x="280416" y="338329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018AF1-3298-07F3-30E0-A9A3D99A6E25}"/>
              </a:ext>
            </a:extLst>
          </p:cNvPr>
          <p:cNvSpPr txBox="1"/>
          <p:nvPr/>
        </p:nvSpPr>
        <p:spPr>
          <a:xfrm>
            <a:off x="1303206" y="1859339"/>
            <a:ext cx="95855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Bandits for Recommendations </a:t>
            </a:r>
          </a:p>
          <a:p>
            <a:pPr algn="ctr"/>
            <a:r>
              <a:rPr lang="en-US" sz="66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as Treatments</a:t>
            </a:r>
            <a:endParaRPr lang="en-BA" sz="66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91618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854C31-D7B0-A9EB-998A-ACEBFDF5D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8B9A256-980B-28CD-9657-C30041EA20C7}"/>
              </a:ext>
            </a:extLst>
          </p:cNvPr>
          <p:cNvSpPr/>
          <p:nvPr/>
        </p:nvSpPr>
        <p:spPr>
          <a:xfrm>
            <a:off x="280416" y="338329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01D8799A-3647-A199-108B-A72C73210D6E}"/>
              </a:ext>
            </a:extLst>
          </p:cNvPr>
          <p:cNvSpPr/>
          <p:nvPr/>
        </p:nvSpPr>
        <p:spPr>
          <a:xfrm>
            <a:off x="4956590" y="439928"/>
            <a:ext cx="6954994" cy="6079743"/>
          </a:xfrm>
          <a:custGeom>
            <a:avLst/>
            <a:gdLst>
              <a:gd name="connsiteX0" fmla="*/ 4128715 w 6954994"/>
              <a:gd name="connsiteY0" fmla="*/ 0 h 6181344"/>
              <a:gd name="connsiteX1" fmla="*/ 6954994 w 6954994"/>
              <a:gd name="connsiteY1" fmla="*/ 0 h 6181344"/>
              <a:gd name="connsiteX2" fmla="*/ 6954994 w 6954994"/>
              <a:gd name="connsiteY2" fmla="*/ 6181344 h 6181344"/>
              <a:gd name="connsiteX3" fmla="*/ 0 w 6954994"/>
              <a:gd name="connsiteY3" fmla="*/ 6181344 h 6181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4994" h="6181344">
                <a:moveTo>
                  <a:pt x="4128715" y="0"/>
                </a:moveTo>
                <a:lnTo>
                  <a:pt x="6954994" y="0"/>
                </a:lnTo>
                <a:lnTo>
                  <a:pt x="6954994" y="6181344"/>
                </a:lnTo>
                <a:lnTo>
                  <a:pt x="0" y="6181344"/>
                </a:lnTo>
                <a:close/>
              </a:path>
            </a:pathLst>
          </a:custGeom>
          <a:blipFill>
            <a:blip r:embed="rId2"/>
            <a:srcRect/>
            <a:stretch>
              <a:fillRect l="-16657" t="594" r="-15864"/>
            </a:stretch>
          </a:blip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55F397-73AD-2798-D7CE-EE90B05F6EBA}"/>
              </a:ext>
            </a:extLst>
          </p:cNvPr>
          <p:cNvSpPr txBox="1"/>
          <p:nvPr/>
        </p:nvSpPr>
        <p:spPr>
          <a:xfrm>
            <a:off x="565540" y="589002"/>
            <a:ext cx="82139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How </a:t>
            </a:r>
            <a:r>
              <a:rPr lang="en-US" sz="4400" b="1" dirty="0" err="1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BaRT</a:t>
            </a:r>
            <a:r>
              <a:rPr lang="en-US" sz="44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 Work ?</a:t>
            </a:r>
            <a:endParaRPr lang="en-BA" sz="44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92B6AE-199A-9094-ABF8-20E6312523DB}"/>
              </a:ext>
            </a:extLst>
          </p:cNvPr>
          <p:cNvSpPr/>
          <p:nvPr/>
        </p:nvSpPr>
        <p:spPr>
          <a:xfrm>
            <a:off x="565540" y="1460042"/>
            <a:ext cx="6058780" cy="38841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Natural Language Processing</a:t>
            </a:r>
            <a:endParaRPr lang="en-US" sz="2800" kern="0" dirty="0">
              <a:solidFill>
                <a:srgbClr val="2DDA6A"/>
              </a:solidFill>
              <a:effectLst/>
              <a:latin typeface="Poppins SemiBold" panose="00000700000000000000" pitchFamily="2" charset="0"/>
              <a:ea typeface="Times New Roman" panose="02020603050405020304" pitchFamily="18" charset="0"/>
              <a:cs typeface="Poppins SemiBold" panose="00000700000000000000" pitchFamily="2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Raw Audio Analyzation</a:t>
            </a:r>
            <a:r>
              <a:rPr lang="en-US" sz="2800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 </a:t>
            </a:r>
            <a:endParaRPr lang="en-US" sz="2800" kern="100" dirty="0">
              <a:solidFill>
                <a:srgbClr val="2DDA6A"/>
              </a:solidFill>
              <a:latin typeface="Poppins SemiBold" panose="00000700000000000000" pitchFamily="2" charset="0"/>
              <a:ea typeface="Calibri" panose="020F0502020204030204" pitchFamily="34" charset="0"/>
              <a:cs typeface="Poppins SemiBold" panose="00000700000000000000" pitchFamily="2" charset="0"/>
            </a:endParaRPr>
          </a:p>
          <a:p>
            <a:pPr marL="342900" marR="0" lvl="0" indent="-34290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US" sz="2800" b="1" kern="0" dirty="0">
                <a:solidFill>
                  <a:srgbClr val="2DDA6A"/>
                </a:solidFill>
                <a:effectLst/>
                <a:latin typeface="Poppins SemiBold" panose="00000700000000000000" pitchFamily="2" charset="0"/>
                <a:ea typeface="Times New Roman" panose="02020603050405020304" pitchFamily="18" charset="0"/>
                <a:cs typeface="Poppins SemiBold" panose="00000700000000000000" pitchFamily="2" charset="0"/>
              </a:rPr>
              <a:t>Collaborative Filtering</a:t>
            </a:r>
            <a:endParaRPr lang="en-US" sz="2800" dirty="0">
              <a:solidFill>
                <a:srgbClr val="2DDA6A"/>
              </a:solidFill>
              <a:latin typeface="Poppins SemiBold" panose="00000700000000000000" pitchFamily="2" charset="0"/>
              <a:cs typeface="Poppins SemiBold" panose="00000700000000000000" pitchFamily="2" charset="0"/>
            </a:endParaRPr>
          </a:p>
          <a:p>
            <a:pPr algn="ctr"/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132443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42DC15-0D5A-A2CF-2ADD-3FC0A1FB5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A7EACDE-C1AD-1D09-886A-F46FDA215243}"/>
              </a:ext>
            </a:extLst>
          </p:cNvPr>
          <p:cNvSpPr/>
          <p:nvPr/>
        </p:nvSpPr>
        <p:spPr>
          <a:xfrm>
            <a:off x="280416" y="338327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2D477F-5156-1272-9DFB-CD363C45512C}"/>
              </a:ext>
            </a:extLst>
          </p:cNvPr>
          <p:cNvSpPr txBox="1"/>
          <p:nvPr/>
        </p:nvSpPr>
        <p:spPr>
          <a:xfrm>
            <a:off x="670561" y="2705724"/>
            <a:ext cx="122224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EXPLOIT &amp; EXPLORE</a:t>
            </a:r>
            <a:endParaRPr lang="en-BA" sz="88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08808165"/>
      </p:ext>
    </p:extLst>
  </p:cSld>
  <p:clrMapOvr>
    <a:masterClrMapping/>
  </p:clrMapOvr>
  <p:transition spd="slow">
    <p:cover dir="l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B3AE45-7D4D-9043-42F3-AD094EC47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C4E708F-2C7A-CA55-1CDC-FD532FFE4978}"/>
              </a:ext>
            </a:extLst>
          </p:cNvPr>
          <p:cNvSpPr/>
          <p:nvPr/>
        </p:nvSpPr>
        <p:spPr>
          <a:xfrm>
            <a:off x="280416" y="338328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2B4D1C-878C-4D47-33E7-0B7CC81C4A98}"/>
              </a:ext>
            </a:extLst>
          </p:cNvPr>
          <p:cNvSpPr txBox="1"/>
          <p:nvPr/>
        </p:nvSpPr>
        <p:spPr>
          <a:xfrm>
            <a:off x="624841" y="663564"/>
            <a:ext cx="5196839" cy="1012836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en-US" sz="36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EXPLOIT &amp; EXPLORE</a:t>
            </a:r>
            <a:endParaRPr lang="en-BA" sz="36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9940BEF5-6354-AAD6-38B4-FCDDEA1440FC}"/>
              </a:ext>
            </a:extLst>
          </p:cNvPr>
          <p:cNvSpPr/>
          <p:nvPr/>
        </p:nvSpPr>
        <p:spPr>
          <a:xfrm>
            <a:off x="868680" y="1297686"/>
            <a:ext cx="2834640" cy="955548"/>
          </a:xfrm>
          <a:prstGeom prst="flowChartAlternateProcess">
            <a:avLst/>
          </a:prstGeom>
          <a:solidFill>
            <a:srgbClr val="2DDA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Analyzing your behavior</a:t>
            </a:r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AA6D30A0-D29A-AB4A-741F-51063DEC9536}"/>
              </a:ext>
            </a:extLst>
          </p:cNvPr>
          <p:cNvSpPr/>
          <p:nvPr/>
        </p:nvSpPr>
        <p:spPr>
          <a:xfrm>
            <a:off x="4838700" y="1297686"/>
            <a:ext cx="2834640" cy="955548"/>
          </a:xfrm>
          <a:prstGeom prst="flowChartAlternateProcess">
            <a:avLst/>
          </a:prstGeom>
          <a:solidFill>
            <a:srgbClr val="2DDA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Analyzing others (artists/ users)</a:t>
            </a:r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DFEB3137-F8F2-1693-CBE7-7E7FB08049D6}"/>
              </a:ext>
            </a:extLst>
          </p:cNvPr>
          <p:cNvSpPr/>
          <p:nvPr/>
        </p:nvSpPr>
        <p:spPr>
          <a:xfrm>
            <a:off x="8488680" y="1297686"/>
            <a:ext cx="2834640" cy="955548"/>
          </a:xfrm>
          <a:prstGeom prst="flowChartAlternateProcess">
            <a:avLst/>
          </a:prstGeom>
          <a:solidFill>
            <a:srgbClr val="2DDA6A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Analyzing Audio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48331F28-3D55-5391-FD2B-DACB724DD2FF}"/>
              </a:ext>
            </a:extLst>
          </p:cNvPr>
          <p:cNvSpPr/>
          <p:nvPr/>
        </p:nvSpPr>
        <p:spPr>
          <a:xfrm>
            <a:off x="868680" y="5455920"/>
            <a:ext cx="2834640" cy="868680"/>
          </a:xfrm>
          <a:prstGeom prst="flowChartAlternateProcess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Collaborative Filtering - Exploit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03B175C1-2C58-3235-7605-35A4599AACF7}"/>
              </a:ext>
            </a:extLst>
          </p:cNvPr>
          <p:cNvSpPr/>
          <p:nvPr/>
        </p:nvSpPr>
        <p:spPr>
          <a:xfrm>
            <a:off x="4838700" y="5558240"/>
            <a:ext cx="2834640" cy="868680"/>
          </a:xfrm>
          <a:prstGeom prst="flowChartAlternateProcess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Collaborative Filtering - Explore</a:t>
            </a:r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4D5CA714-4D18-F23B-5CDD-5E60AB3161C3}"/>
              </a:ext>
            </a:extLst>
          </p:cNvPr>
          <p:cNvSpPr/>
          <p:nvPr/>
        </p:nvSpPr>
        <p:spPr>
          <a:xfrm>
            <a:off x="8488680" y="5516880"/>
            <a:ext cx="2834640" cy="868680"/>
          </a:xfrm>
          <a:prstGeom prst="flowChartAlternateProcess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Poppins SemiBold" panose="00000700000000000000" pitchFamily="2" charset="0"/>
                <a:cs typeface="Poppins SemiBold" panose="00000700000000000000" pitchFamily="2" charset="0"/>
              </a:rPr>
              <a:t>Content-based Filtering via CNN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DD5D23D-164E-3E34-F9C0-90572DA03554}"/>
              </a:ext>
            </a:extLst>
          </p:cNvPr>
          <p:cNvSpPr/>
          <p:nvPr/>
        </p:nvSpPr>
        <p:spPr>
          <a:xfrm>
            <a:off x="868680" y="2359576"/>
            <a:ext cx="2834640" cy="3050624"/>
          </a:xfrm>
          <a:prstGeom prst="round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Your playlists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Your skipping behavior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Your favorite artists/songs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What you have shared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How often you listened to a playlist or a song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Your favorite genre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 When you listen and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2A24E75-6012-90D5-3307-48ACB5E3624D}"/>
              </a:ext>
            </a:extLst>
          </p:cNvPr>
          <p:cNvSpPr/>
          <p:nvPr/>
        </p:nvSpPr>
        <p:spPr>
          <a:xfrm>
            <a:off x="8488680" y="2390225"/>
            <a:ext cx="2834640" cy="3050624"/>
          </a:xfrm>
          <a:prstGeom prst="round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Analyzing spectrograms of songs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mode of a song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key of a song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tempo of a song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loudness of a song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amplitude etc.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520698B-E281-9451-4FA3-72A857B55589}"/>
              </a:ext>
            </a:extLst>
          </p:cNvPr>
          <p:cNvSpPr/>
          <p:nvPr/>
        </p:nvSpPr>
        <p:spPr>
          <a:xfrm>
            <a:off x="4838700" y="2371482"/>
            <a:ext cx="2834640" cy="3050624"/>
          </a:xfrm>
          <a:prstGeom prst="roundRect">
            <a:avLst/>
          </a:prstGeom>
          <a:noFill/>
          <a:ln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Playlists of others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What is trending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What do people similar to you also like and listen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Which artists are similar to your favorite artists</a:t>
            </a:r>
          </a:p>
          <a:p>
            <a:pPr marL="285750" indent="-285750">
              <a:lnSpc>
                <a:spcPct val="170000"/>
              </a:lnSpc>
              <a:buFont typeface="Wingdings" panose="05000000000000000000" pitchFamily="2" charset="2"/>
              <a:buChar char="q"/>
            </a:pPr>
            <a:r>
              <a:rPr lang="en-US" sz="1250" dirty="0">
                <a:latin typeface="Poppins SemiBold" panose="00000700000000000000" pitchFamily="2" charset="0"/>
                <a:cs typeface="Poppins SemiBold" panose="00000700000000000000" pitchFamily="2" charset="0"/>
              </a:rPr>
              <a:t>What new songs of  your artists are out</a:t>
            </a:r>
            <a:endParaRPr lang="en-US" sz="1250" dirty="0"/>
          </a:p>
        </p:txBody>
      </p:sp>
    </p:spTree>
    <p:extLst>
      <p:ext uri="{BB962C8B-B14F-4D97-AF65-F5344CB8AC3E}">
        <p14:creationId xmlns:p14="http://schemas.microsoft.com/office/powerpoint/2010/main" val="1516113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6" grpId="0" animBg="1"/>
      <p:bldP spid="1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C47F71-3A4F-6F90-E255-4F3BC919B7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CA5C8DD-5539-5513-33AB-DC52ED62F851}"/>
              </a:ext>
            </a:extLst>
          </p:cNvPr>
          <p:cNvSpPr/>
          <p:nvPr/>
        </p:nvSpPr>
        <p:spPr>
          <a:xfrm>
            <a:off x="280416" y="338327"/>
            <a:ext cx="11631168" cy="6181344"/>
          </a:xfrm>
          <a:prstGeom prst="rect">
            <a:avLst/>
          </a:prstGeom>
          <a:solidFill>
            <a:schemeClr val="tx1">
              <a:alpha val="78000"/>
            </a:schemeClr>
          </a:solidFill>
          <a:ln w="127000">
            <a:solidFill>
              <a:srgbClr val="2DDA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R="0" lvl="0" algn="just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400" dirty="0">
              <a:latin typeface="Poppins SemiBold" panose="00000700000000000000" pitchFamily="2" charset="0"/>
              <a:cs typeface="Poppins SemiBold" panose="000007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9A4898-44B3-27F4-940E-2B2034303C3B}"/>
              </a:ext>
            </a:extLst>
          </p:cNvPr>
          <p:cNvSpPr txBox="1"/>
          <p:nvPr/>
        </p:nvSpPr>
        <p:spPr>
          <a:xfrm>
            <a:off x="670561" y="2705724"/>
            <a:ext cx="1222247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rgbClr val="1BD760"/>
                </a:solidFill>
                <a:latin typeface="Poppins SemiBold" pitchFamily="2" charset="77"/>
                <a:cs typeface="Poppins SemiBold" pitchFamily="2" charset="77"/>
              </a:rPr>
              <a:t>THE 30’S  RULE</a:t>
            </a:r>
            <a:endParaRPr lang="en-BA" sz="8800" b="1" dirty="0">
              <a:solidFill>
                <a:srgbClr val="1BD760"/>
              </a:solidFill>
              <a:latin typeface="Poppins SemiBold" pitchFamily="2" charset="77"/>
              <a:cs typeface="Poppins SemiBold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7499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 thruBlk="1"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169</Words>
  <Application>Microsoft Office PowerPoint</Application>
  <PresentationFormat>Widescreen</PresentationFormat>
  <Paragraphs>50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Circular Std Black</vt:lpstr>
      <vt:lpstr>Poppins Light</vt:lpstr>
      <vt:lpstr>Poppins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Hrishikesh U</dc:creator>
  <cp:lastModifiedBy>Hrishikesh U</cp:lastModifiedBy>
  <cp:revision>5</cp:revision>
  <dcterms:created xsi:type="dcterms:W3CDTF">2024-02-10T16:45:35Z</dcterms:created>
  <dcterms:modified xsi:type="dcterms:W3CDTF">2024-02-15T15:28:54Z</dcterms:modified>
</cp:coreProperties>
</file>

<file path=docProps/thumbnail.jpeg>
</file>